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2" r:id="rId9"/>
    <p:sldId id="261" r:id="rId10"/>
    <p:sldId id="268" r:id="rId11"/>
    <p:sldId id="265" r:id="rId12"/>
    <p:sldId id="267" r:id="rId13"/>
    <p:sldId id="269" r:id="rId14"/>
    <p:sldId id="270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League Spartan" panose="020B0604020202020204" charset="0"/>
      <p:regular r:id="rId25"/>
      <p:bold r:id="rId26"/>
    </p:embeddedFont>
    <p:embeddedFont>
      <p:font typeface="Libre Baskerville" panose="02000000000000000000" pitchFamily="2" charset="0"/>
      <p:regular r:id="rId27"/>
      <p:bold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60688b7de_1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b60688b7d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18b5d33a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18b5d33a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60f62db3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b60f62db3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b6072c0c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b6072c0cd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60688b7de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b60688b7de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60688b7de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b60688b7de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60688b7de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b60688b7de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60688b7de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b60688b7de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60688b7de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b60688b7de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60688b7de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60688b7de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18b5d33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18b5d33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18b5d33a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18b5d33a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0" y="-476250"/>
            <a:ext cx="9144000" cy="610235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52438" y="2671763"/>
            <a:ext cx="8239125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52884" y="414801"/>
            <a:ext cx="8238233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3"/>
          </p:nvPr>
        </p:nvSpPr>
        <p:spPr>
          <a:xfrm>
            <a:off x="452438" y="4353716"/>
            <a:ext cx="8239125" cy="4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>
            <a:spLocks noGrp="1"/>
          </p:cNvSpPr>
          <p:nvPr>
            <p:ph type="pic" idx="2"/>
          </p:nvPr>
        </p:nvSpPr>
        <p:spPr>
          <a:xfrm>
            <a:off x="3476625" y="476250"/>
            <a:ext cx="6286500" cy="4191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52438" y="476250"/>
            <a:ext cx="3667125" cy="220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452438" y="2647716"/>
            <a:ext cx="3667125" cy="2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3667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3667125" cy="309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>
            <a:spLocks noGrp="1"/>
          </p:cNvSpPr>
          <p:nvPr>
            <p:ph type="pic" idx="3"/>
          </p:nvPr>
        </p:nvSpPr>
        <p:spPr>
          <a:xfrm>
            <a:off x="3476625" y="473943"/>
            <a:ext cx="6290191" cy="4195577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3667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452436" y="170021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452438" y="1845316"/>
            <a:ext cx="8239125" cy="14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452438" y="403473"/>
            <a:ext cx="8239125" cy="271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2"/>
          </p:nvPr>
        </p:nvSpPr>
        <p:spPr>
          <a:xfrm>
            <a:off x="452438" y="3098318"/>
            <a:ext cx="8239125" cy="3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911259" y="4003295"/>
            <a:ext cx="7575020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57721" y="1852447"/>
            <a:ext cx="7828558" cy="14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>
            <a:spLocks noGrp="1"/>
          </p:cNvSpPr>
          <p:nvPr>
            <p:ph type="pic" idx="2"/>
          </p:nvPr>
        </p:nvSpPr>
        <p:spPr>
          <a:xfrm>
            <a:off x="5781675" y="476250"/>
            <a:ext cx="3054350" cy="20288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6"/>
          <p:cNvSpPr>
            <a:spLocks noGrp="1"/>
          </p:cNvSpPr>
          <p:nvPr>
            <p:ph type="pic" idx="3"/>
          </p:nvPr>
        </p:nvSpPr>
        <p:spPr>
          <a:xfrm>
            <a:off x="5791200" y="2657475"/>
            <a:ext cx="3051968" cy="2033588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6"/>
          <p:cNvSpPr>
            <a:spLocks noGrp="1"/>
          </p:cNvSpPr>
          <p:nvPr>
            <p:ph type="pic" idx="4"/>
          </p:nvPr>
        </p:nvSpPr>
        <p:spPr>
          <a:xfrm>
            <a:off x="-46738" y="476250"/>
            <a:ext cx="6315063" cy="421639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>
            <a:spLocks noGrp="1"/>
          </p:cNvSpPr>
          <p:nvPr>
            <p:ph type="pic" idx="2"/>
          </p:nvPr>
        </p:nvSpPr>
        <p:spPr>
          <a:xfrm>
            <a:off x="0" y="-481012"/>
            <a:ext cx="9144000" cy="6105525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8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8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9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0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" sz="1400" b="1" dirty="0"/>
              <a:t>Guide : </a:t>
            </a:r>
            <a:r>
              <a:rPr lang="en" dirty="0"/>
              <a:t>Mr. V S. Pavan Kumar</a:t>
            </a:r>
            <a:endParaRPr dirty="0"/>
          </a:p>
        </p:txBody>
      </p:sp>
      <p:sp>
        <p:nvSpPr>
          <p:cNvPr id="197" name="Google Shape;197;p41"/>
          <p:cNvSpPr txBox="1">
            <a:spLocks noGrp="1"/>
          </p:cNvSpPr>
          <p:nvPr>
            <p:ph type="ctrTitle" idx="4294967295"/>
          </p:nvPr>
        </p:nvSpPr>
        <p:spPr>
          <a:xfrm>
            <a:off x="450487" y="121583"/>
            <a:ext cx="8239200" cy="194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lang="en" sz="4400" dirty="0"/>
              <a:t>VoiceChat – </a:t>
            </a:r>
            <a:br>
              <a:rPr lang="en" sz="4400" dirty="0"/>
            </a:br>
            <a:r>
              <a:rPr lang="en" sz="4400" dirty="0"/>
              <a:t>Bringing chats to life using Deep Learning</a:t>
            </a:r>
            <a:endParaRPr dirty="0"/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4294967295"/>
          </p:nvPr>
        </p:nvSpPr>
        <p:spPr>
          <a:xfrm>
            <a:off x="7051216" y="2851990"/>
            <a:ext cx="157005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- 06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K. Laxman Vikas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A. Pavan Kalyan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R. Yogeshwar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Md. Ikramuddin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2"/>
          <p:cNvPicPr preferRelativeResize="0"/>
          <p:nvPr/>
        </p:nvPicPr>
        <p:blipFill>
          <a:blip r:embed="rId3"/>
          <a:srcRect/>
          <a:stretch/>
        </p:blipFill>
        <p:spPr>
          <a:xfrm>
            <a:off x="4140443" y="152400"/>
            <a:ext cx="452071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4;p46">
            <a:extLst>
              <a:ext uri="{FF2B5EF4-FFF2-40B4-BE49-F238E27FC236}">
                <a16:creationId xmlns:a16="http://schemas.microsoft.com/office/drawing/2014/main" id="{73DD7F5D-F02C-F7AC-B554-452006C2BE81}"/>
              </a:ext>
            </a:extLst>
          </p:cNvPr>
          <p:cNvSpPr txBox="1"/>
          <p:nvPr/>
        </p:nvSpPr>
        <p:spPr>
          <a:xfrm>
            <a:off x="278353" y="1761699"/>
            <a:ext cx="359208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Implementation</a:t>
            </a:r>
            <a:endParaRPr sz="4000" dirty="0">
              <a:solidFill>
                <a:srgbClr val="42AB16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DB5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/>
          <p:nvPr/>
        </p:nvSpPr>
        <p:spPr>
          <a:xfrm rot="3092777">
            <a:off x="-3583768" y="-123527"/>
            <a:ext cx="4933207" cy="5155008"/>
          </a:xfrm>
          <a:custGeom>
            <a:avLst/>
            <a:gdLst/>
            <a:ahLst/>
            <a:cxnLst/>
            <a:rect l="l" t="t" r="r" b="b"/>
            <a:pathLst>
              <a:path w="11362494" h="11362494" extrusionOk="0">
                <a:moveTo>
                  <a:pt x="0" y="0"/>
                </a:moveTo>
                <a:lnTo>
                  <a:pt x="11362494" y="0"/>
                </a:lnTo>
                <a:lnTo>
                  <a:pt x="11362494" y="11362494"/>
                </a:lnTo>
                <a:lnTo>
                  <a:pt x="0" y="11362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1" name="Google Shape;351;p54"/>
          <p:cNvSpPr/>
          <p:nvPr/>
        </p:nvSpPr>
        <p:spPr>
          <a:xfrm rot="-7701416">
            <a:off x="7789627" y="122187"/>
            <a:ext cx="5035281" cy="4915592"/>
          </a:xfrm>
          <a:custGeom>
            <a:avLst/>
            <a:gdLst/>
            <a:ahLst/>
            <a:cxnLst/>
            <a:rect l="l" t="t" r="r" b="b"/>
            <a:pathLst>
              <a:path w="11362494" h="11362494" extrusionOk="0">
                <a:moveTo>
                  <a:pt x="0" y="0"/>
                </a:moveTo>
                <a:lnTo>
                  <a:pt x="11362494" y="0"/>
                </a:lnTo>
                <a:lnTo>
                  <a:pt x="11362494" y="11362493"/>
                </a:lnTo>
                <a:lnTo>
                  <a:pt x="0" y="11362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2" name="Google Shape;352;p54"/>
          <p:cNvSpPr txBox="1"/>
          <p:nvPr/>
        </p:nvSpPr>
        <p:spPr>
          <a:xfrm>
            <a:off x="1975889" y="3037747"/>
            <a:ext cx="230639" cy="24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1186329" y="718410"/>
            <a:ext cx="69723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 and Future Scope</a:t>
            </a:r>
            <a:endParaRPr sz="360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4" name="Google Shape;354;p54"/>
          <p:cNvSpPr txBox="1"/>
          <p:nvPr/>
        </p:nvSpPr>
        <p:spPr>
          <a:xfrm>
            <a:off x="1284250" y="1719400"/>
            <a:ext cx="6532200" cy="28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Advanced Deep Learning Algorithms</a:t>
            </a: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End-to-end security</a:t>
            </a: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Added emotions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5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/>
          <p:nvPr/>
        </p:nvSpPr>
        <p:spPr>
          <a:xfrm>
            <a:off x="997438" y="1380813"/>
            <a:ext cx="6828638" cy="3439150"/>
          </a:xfrm>
          <a:custGeom>
            <a:avLst/>
            <a:gdLst/>
            <a:ahLst/>
            <a:cxnLst/>
            <a:rect l="l" t="t" r="r" b="b"/>
            <a:pathLst>
              <a:path w="13657277" h="6878301" extrusionOk="0">
                <a:moveTo>
                  <a:pt x="0" y="0"/>
                </a:moveTo>
                <a:lnTo>
                  <a:pt x="13657278" y="0"/>
                </a:lnTo>
                <a:lnTo>
                  <a:pt x="13657278" y="6878301"/>
                </a:lnTo>
                <a:lnTo>
                  <a:pt x="0" y="6878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/>
            </a:stretch>
          </a:blipFill>
          <a:ln>
            <a:noFill/>
          </a:ln>
        </p:spPr>
      </p:sp>
      <p:sp>
        <p:nvSpPr>
          <p:cNvPr id="204" name="Google Shape;204;p42"/>
          <p:cNvSpPr txBox="1"/>
          <p:nvPr/>
        </p:nvSpPr>
        <p:spPr>
          <a:xfrm>
            <a:off x="1633930" y="259976"/>
            <a:ext cx="555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Contents</a:t>
            </a:r>
            <a:endParaRPr sz="700"/>
          </a:p>
        </p:txBody>
      </p:sp>
      <p:sp>
        <p:nvSpPr>
          <p:cNvPr id="205" name="Google Shape;205;p42"/>
          <p:cNvSpPr txBox="1"/>
          <p:nvPr/>
        </p:nvSpPr>
        <p:spPr>
          <a:xfrm>
            <a:off x="1333000" y="2489331"/>
            <a:ext cx="165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  <a:endParaRPr sz="700"/>
          </a:p>
        </p:txBody>
      </p:sp>
      <p:sp>
        <p:nvSpPr>
          <p:cNvPr id="206" name="Google Shape;206;p42"/>
          <p:cNvSpPr txBox="1"/>
          <p:nvPr/>
        </p:nvSpPr>
        <p:spPr>
          <a:xfrm>
            <a:off x="3576168" y="2489331"/>
            <a:ext cx="165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  <a:r>
              <a:rPr lang="en" sz="160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BJECTIVES</a:t>
            </a:r>
            <a:endParaRPr sz="700"/>
          </a:p>
        </p:txBody>
      </p:sp>
      <p:sp>
        <p:nvSpPr>
          <p:cNvPr id="207" name="Google Shape;207;p42"/>
          <p:cNvSpPr txBox="1"/>
          <p:nvPr/>
        </p:nvSpPr>
        <p:spPr>
          <a:xfrm>
            <a:off x="5819336" y="2489331"/>
            <a:ext cx="18972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sym typeface="League Spartan"/>
              </a:rPr>
              <a:t>USES/ADVANTAGES</a:t>
            </a:r>
            <a:endParaRPr sz="700" dirty="0"/>
          </a:p>
        </p:txBody>
      </p:sp>
      <p:grpSp>
        <p:nvGrpSpPr>
          <p:cNvPr id="208" name="Google Shape;208;p42"/>
          <p:cNvGrpSpPr/>
          <p:nvPr/>
        </p:nvGrpSpPr>
        <p:grpSpPr>
          <a:xfrm>
            <a:off x="1723840" y="1380814"/>
            <a:ext cx="871322" cy="932586"/>
            <a:chOff x="0" y="-57150"/>
            <a:chExt cx="812800" cy="869950"/>
          </a:xfrm>
        </p:grpSpPr>
        <p:sp>
          <p:nvSpPr>
            <p:cNvPr id="209" name="Google Shape;209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2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 sz="700"/>
            </a:p>
          </p:txBody>
        </p:sp>
      </p:grpSp>
      <p:grpSp>
        <p:nvGrpSpPr>
          <p:cNvPr id="211" name="Google Shape;211;p42"/>
          <p:cNvGrpSpPr/>
          <p:nvPr/>
        </p:nvGrpSpPr>
        <p:grpSpPr>
          <a:xfrm>
            <a:off x="3967008" y="1380814"/>
            <a:ext cx="871322" cy="932586"/>
            <a:chOff x="0" y="-57150"/>
            <a:chExt cx="812800" cy="869950"/>
          </a:xfrm>
        </p:grpSpPr>
        <p:sp>
          <p:nvSpPr>
            <p:cNvPr id="212" name="Google Shape;212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2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  <a:endParaRPr sz="700"/>
            </a:p>
          </p:txBody>
        </p:sp>
      </p:grpSp>
      <p:grpSp>
        <p:nvGrpSpPr>
          <p:cNvPr id="214" name="Google Shape;214;p42"/>
          <p:cNvGrpSpPr/>
          <p:nvPr/>
        </p:nvGrpSpPr>
        <p:grpSpPr>
          <a:xfrm>
            <a:off x="6332277" y="1380814"/>
            <a:ext cx="871322" cy="932586"/>
            <a:chOff x="0" y="-57150"/>
            <a:chExt cx="812800" cy="869950"/>
          </a:xfrm>
        </p:grpSpPr>
        <p:sp>
          <p:nvSpPr>
            <p:cNvPr id="215" name="Google Shape;215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2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  <a:endParaRPr sz="700"/>
            </a:p>
          </p:txBody>
        </p:sp>
      </p:grpSp>
      <p:grpSp>
        <p:nvGrpSpPr>
          <p:cNvPr id="217" name="Google Shape;217;p42"/>
          <p:cNvGrpSpPr/>
          <p:nvPr/>
        </p:nvGrpSpPr>
        <p:grpSpPr>
          <a:xfrm>
            <a:off x="1781539" y="3286917"/>
            <a:ext cx="871322" cy="932586"/>
            <a:chOff x="0" y="-57150"/>
            <a:chExt cx="812800" cy="869950"/>
          </a:xfrm>
        </p:grpSpPr>
        <p:sp>
          <p:nvSpPr>
            <p:cNvPr id="218" name="Google Shape;218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2"/>
            <p:cNvSpPr txBox="1"/>
            <p:nvPr/>
          </p:nvSpPr>
          <p:spPr>
            <a:xfrm>
              <a:off x="76200" y="-57150"/>
              <a:ext cx="6603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  <a:endParaRPr sz="700"/>
            </a:p>
          </p:txBody>
        </p:sp>
      </p:grpSp>
      <p:sp>
        <p:nvSpPr>
          <p:cNvPr id="220" name="Google Shape;220;p42"/>
          <p:cNvSpPr txBox="1"/>
          <p:nvPr/>
        </p:nvSpPr>
        <p:spPr>
          <a:xfrm>
            <a:off x="1390646" y="4290367"/>
            <a:ext cx="16530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sym typeface="League Spartan"/>
              </a:rPr>
              <a:t>WORKFLOW</a:t>
            </a:r>
            <a:endParaRPr sz="700" dirty="0"/>
          </a:p>
        </p:txBody>
      </p:sp>
      <p:sp>
        <p:nvSpPr>
          <p:cNvPr id="221" name="Google Shape;221;p42"/>
          <p:cNvSpPr txBox="1"/>
          <p:nvPr/>
        </p:nvSpPr>
        <p:spPr>
          <a:xfrm>
            <a:off x="4838325" y="4057794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2" name="Google Shape;217;p42">
            <a:extLst>
              <a:ext uri="{FF2B5EF4-FFF2-40B4-BE49-F238E27FC236}">
                <a16:creationId xmlns:a16="http://schemas.microsoft.com/office/drawing/2014/main" id="{0E596323-9AAD-1372-ABEF-067946DEF24F}"/>
              </a:ext>
            </a:extLst>
          </p:cNvPr>
          <p:cNvGrpSpPr/>
          <p:nvPr/>
        </p:nvGrpSpPr>
        <p:grpSpPr>
          <a:xfrm>
            <a:off x="4048694" y="3286917"/>
            <a:ext cx="871322" cy="932586"/>
            <a:chOff x="0" y="-57150"/>
            <a:chExt cx="812800" cy="869950"/>
          </a:xfrm>
        </p:grpSpPr>
        <p:sp>
          <p:nvSpPr>
            <p:cNvPr id="3" name="Google Shape;218;p42">
              <a:extLst>
                <a:ext uri="{FF2B5EF4-FFF2-40B4-BE49-F238E27FC236}">
                  <a16:creationId xmlns:a16="http://schemas.microsoft.com/office/drawing/2014/main" id="{38B9E196-05AF-B38E-AD7D-90F1799A97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9;p42">
              <a:extLst>
                <a:ext uri="{FF2B5EF4-FFF2-40B4-BE49-F238E27FC236}">
                  <a16:creationId xmlns:a16="http://schemas.microsoft.com/office/drawing/2014/main" id="{C32A2A5A-7898-AD88-457C-E075B3F4B61B}"/>
                </a:ext>
              </a:extLst>
            </p:cNvPr>
            <p:cNvSpPr txBox="1"/>
            <p:nvPr/>
          </p:nvSpPr>
          <p:spPr>
            <a:xfrm>
              <a:off x="76200" y="-57150"/>
              <a:ext cx="6603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rgbClr val="FFFFFF"/>
                  </a:solidFill>
                  <a:latin typeface="Libre Baskerville"/>
                  <a:sym typeface="Libre Baskerville"/>
                </a:rPr>
                <a:t>5</a:t>
              </a:r>
              <a:endParaRPr sz="700" dirty="0"/>
            </a:p>
          </p:txBody>
        </p:sp>
      </p:grpSp>
      <p:grpSp>
        <p:nvGrpSpPr>
          <p:cNvPr id="5" name="Google Shape;217;p42">
            <a:extLst>
              <a:ext uri="{FF2B5EF4-FFF2-40B4-BE49-F238E27FC236}">
                <a16:creationId xmlns:a16="http://schemas.microsoft.com/office/drawing/2014/main" id="{643BE25A-CA22-D691-A6EC-4A07044E921F}"/>
              </a:ext>
            </a:extLst>
          </p:cNvPr>
          <p:cNvGrpSpPr/>
          <p:nvPr/>
        </p:nvGrpSpPr>
        <p:grpSpPr>
          <a:xfrm>
            <a:off x="6374953" y="3232908"/>
            <a:ext cx="871322" cy="932586"/>
            <a:chOff x="0" y="-57150"/>
            <a:chExt cx="812800" cy="869950"/>
          </a:xfrm>
        </p:grpSpPr>
        <p:sp>
          <p:nvSpPr>
            <p:cNvPr id="6" name="Google Shape;218;p42">
              <a:extLst>
                <a:ext uri="{FF2B5EF4-FFF2-40B4-BE49-F238E27FC236}">
                  <a16:creationId xmlns:a16="http://schemas.microsoft.com/office/drawing/2014/main" id="{85BBF0E3-1969-99D2-C716-D7F572FD95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9;p42">
              <a:extLst>
                <a:ext uri="{FF2B5EF4-FFF2-40B4-BE49-F238E27FC236}">
                  <a16:creationId xmlns:a16="http://schemas.microsoft.com/office/drawing/2014/main" id="{C5AE58C5-CD3A-9A2B-D26A-C074B10007F6}"/>
                </a:ext>
              </a:extLst>
            </p:cNvPr>
            <p:cNvSpPr txBox="1"/>
            <p:nvPr/>
          </p:nvSpPr>
          <p:spPr>
            <a:xfrm>
              <a:off x="76200" y="-57150"/>
              <a:ext cx="6603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rgbClr val="FFFFFF"/>
                  </a:solidFill>
                  <a:latin typeface="Libre Baskerville"/>
                  <a:sym typeface="Libre Baskerville"/>
                </a:rPr>
                <a:t>6</a:t>
              </a:r>
              <a:endParaRPr sz="700" dirty="0"/>
            </a:p>
          </p:txBody>
        </p:sp>
      </p:grpSp>
      <p:sp>
        <p:nvSpPr>
          <p:cNvPr id="8" name="Google Shape;220;p42">
            <a:extLst>
              <a:ext uri="{FF2B5EF4-FFF2-40B4-BE49-F238E27FC236}">
                <a16:creationId xmlns:a16="http://schemas.microsoft.com/office/drawing/2014/main" id="{BB253393-187A-827B-EF9C-C8C7567CD32C}"/>
              </a:ext>
            </a:extLst>
          </p:cNvPr>
          <p:cNvSpPr txBox="1"/>
          <p:nvPr/>
        </p:nvSpPr>
        <p:spPr>
          <a:xfrm>
            <a:off x="3671464" y="4314122"/>
            <a:ext cx="16530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sym typeface="League Spartan"/>
              </a:rPr>
              <a:t>IMPLEMENTATION</a:t>
            </a:r>
            <a:endParaRPr sz="700" dirty="0"/>
          </a:p>
        </p:txBody>
      </p:sp>
      <p:sp>
        <p:nvSpPr>
          <p:cNvPr id="9" name="Google Shape;220;p42">
            <a:extLst>
              <a:ext uri="{FF2B5EF4-FFF2-40B4-BE49-F238E27FC236}">
                <a16:creationId xmlns:a16="http://schemas.microsoft.com/office/drawing/2014/main" id="{016A877F-632D-D2AE-2666-F0A383BE4B76}"/>
              </a:ext>
            </a:extLst>
          </p:cNvPr>
          <p:cNvSpPr txBox="1"/>
          <p:nvPr/>
        </p:nvSpPr>
        <p:spPr>
          <a:xfrm>
            <a:off x="5984060" y="4311604"/>
            <a:ext cx="16530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C503D"/>
                </a:solidFill>
                <a:latin typeface="League Spartan"/>
                <a:sym typeface="League Spartan"/>
              </a:rPr>
              <a:t>FUTURE SCOPE</a:t>
            </a:r>
            <a:endParaRPr sz="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DB5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/>
          <p:nvPr/>
        </p:nvSpPr>
        <p:spPr>
          <a:xfrm rot="3084237">
            <a:off x="-3386035" y="2931264"/>
            <a:ext cx="5681247" cy="5681247"/>
          </a:xfrm>
          <a:custGeom>
            <a:avLst/>
            <a:gdLst/>
            <a:ahLst/>
            <a:cxnLst/>
            <a:rect l="l" t="t" r="r" b="b"/>
            <a:pathLst>
              <a:path w="11362494" h="11362494" extrusionOk="0">
                <a:moveTo>
                  <a:pt x="0" y="0"/>
                </a:moveTo>
                <a:lnTo>
                  <a:pt x="11362493" y="0"/>
                </a:lnTo>
                <a:lnTo>
                  <a:pt x="11362493" y="11362493"/>
                </a:lnTo>
                <a:lnTo>
                  <a:pt x="0" y="11362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43"/>
          <p:cNvSpPr/>
          <p:nvPr/>
        </p:nvSpPr>
        <p:spPr>
          <a:xfrm rot="-7689286">
            <a:off x="5850095" y="-3376035"/>
            <a:ext cx="8231174" cy="8231174"/>
          </a:xfrm>
          <a:custGeom>
            <a:avLst/>
            <a:gdLst/>
            <a:ahLst/>
            <a:cxnLst/>
            <a:rect l="l" t="t" r="r" b="b"/>
            <a:pathLst>
              <a:path w="16462348" h="16462348" extrusionOk="0">
                <a:moveTo>
                  <a:pt x="0" y="0"/>
                </a:moveTo>
                <a:lnTo>
                  <a:pt x="16462349" y="0"/>
                </a:lnTo>
                <a:lnTo>
                  <a:pt x="16462349" y="16462348"/>
                </a:lnTo>
                <a:lnTo>
                  <a:pt x="0" y="1646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228" name="Google Shape;228;p43"/>
          <p:cNvSpPr/>
          <p:nvPr/>
        </p:nvSpPr>
        <p:spPr>
          <a:xfrm>
            <a:off x="2674766" y="403663"/>
            <a:ext cx="2538432" cy="1546136"/>
          </a:xfrm>
          <a:custGeom>
            <a:avLst/>
            <a:gdLst/>
            <a:ahLst/>
            <a:cxnLst/>
            <a:rect l="l" t="t" r="r" b="b"/>
            <a:pathLst>
              <a:path w="5076864" h="3092272" extrusionOk="0">
                <a:moveTo>
                  <a:pt x="0" y="0"/>
                </a:moveTo>
                <a:lnTo>
                  <a:pt x="5076864" y="0"/>
                </a:lnTo>
                <a:lnTo>
                  <a:pt x="5076864" y="3092271"/>
                </a:lnTo>
                <a:lnTo>
                  <a:pt x="0" y="3092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43"/>
          <p:cNvSpPr txBox="1"/>
          <p:nvPr/>
        </p:nvSpPr>
        <p:spPr>
          <a:xfrm>
            <a:off x="1133856" y="2751627"/>
            <a:ext cx="327585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  <a:endParaRPr sz="700"/>
          </a:p>
        </p:txBody>
      </p:sp>
      <p:grpSp>
        <p:nvGrpSpPr>
          <p:cNvPr id="230" name="Google Shape;230;p43"/>
          <p:cNvGrpSpPr/>
          <p:nvPr/>
        </p:nvGrpSpPr>
        <p:grpSpPr>
          <a:xfrm>
            <a:off x="2064545" y="1289642"/>
            <a:ext cx="1320285" cy="1282108"/>
            <a:chOff x="0" y="0"/>
            <a:chExt cx="863951" cy="838970"/>
          </a:xfrm>
        </p:grpSpPr>
        <p:sp>
          <p:nvSpPr>
            <p:cNvPr id="231" name="Google Shape;231;p43"/>
            <p:cNvSpPr/>
            <p:nvPr/>
          </p:nvSpPr>
          <p:spPr>
            <a:xfrm>
              <a:off x="0" y="0"/>
              <a:ext cx="863951" cy="838970"/>
            </a:xfrm>
            <a:custGeom>
              <a:avLst/>
              <a:gdLst/>
              <a:ahLst/>
              <a:cxnLst/>
              <a:rect l="l" t="t" r="r" b="b"/>
              <a:pathLst>
                <a:path w="863951" h="838970" extrusionOk="0">
                  <a:moveTo>
                    <a:pt x="431976" y="0"/>
                  </a:moveTo>
                  <a:cubicBezTo>
                    <a:pt x="193402" y="0"/>
                    <a:pt x="0" y="187810"/>
                    <a:pt x="0" y="419485"/>
                  </a:cubicBezTo>
                  <a:cubicBezTo>
                    <a:pt x="0" y="651160"/>
                    <a:pt x="193402" y="838970"/>
                    <a:pt x="431976" y="838970"/>
                  </a:cubicBezTo>
                  <a:cubicBezTo>
                    <a:pt x="670549" y="838970"/>
                    <a:pt x="863951" y="651160"/>
                    <a:pt x="863951" y="419485"/>
                  </a:cubicBezTo>
                  <a:cubicBezTo>
                    <a:pt x="863951" y="187810"/>
                    <a:pt x="670549" y="0"/>
                    <a:pt x="431976" y="0"/>
                  </a:cubicBez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FFFFE7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3"/>
            <p:cNvSpPr txBox="1"/>
            <p:nvPr/>
          </p:nvSpPr>
          <p:spPr>
            <a:xfrm>
              <a:off x="80995" y="450128"/>
              <a:ext cx="701960" cy="310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1" i="0" u="none" strike="noStrike" cap="none">
                  <a:solidFill>
                    <a:srgbClr val="1C503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  <a:endParaRPr sz="700"/>
            </a:p>
          </p:txBody>
        </p:sp>
      </p:grpSp>
      <p:sp>
        <p:nvSpPr>
          <p:cNvPr id="233" name="Google Shape;233;p43"/>
          <p:cNvSpPr/>
          <p:nvPr/>
        </p:nvSpPr>
        <p:spPr>
          <a:xfrm>
            <a:off x="4379649" y="305562"/>
            <a:ext cx="5009930" cy="5143500"/>
          </a:xfrm>
          <a:custGeom>
            <a:avLst/>
            <a:gdLst/>
            <a:ahLst/>
            <a:cxnLst/>
            <a:rect l="l" t="t" r="r" b="b"/>
            <a:pathLst>
              <a:path w="10019860" h="10287000" extrusionOk="0">
                <a:moveTo>
                  <a:pt x="0" y="0"/>
                </a:moveTo>
                <a:lnTo>
                  <a:pt x="10019860" y="0"/>
                </a:lnTo>
                <a:lnTo>
                  <a:pt x="100198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4004" t="-3118" r="-1615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/>
          <p:nvPr/>
        </p:nvSpPr>
        <p:spPr>
          <a:xfrm>
            <a:off x="3729777" y="-883714"/>
            <a:ext cx="6027215" cy="6027215"/>
          </a:xfrm>
          <a:custGeom>
            <a:avLst/>
            <a:gdLst/>
            <a:ahLst/>
            <a:cxnLst/>
            <a:rect l="l" t="t" r="r" b="b"/>
            <a:pathLst>
              <a:path w="12054429" h="12054429" extrusionOk="0">
                <a:moveTo>
                  <a:pt x="0" y="0"/>
                </a:moveTo>
                <a:lnTo>
                  <a:pt x="12054429" y="0"/>
                </a:lnTo>
                <a:lnTo>
                  <a:pt x="12054429" y="12054429"/>
                </a:lnTo>
                <a:lnTo>
                  <a:pt x="0" y="12054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44"/>
          <p:cNvSpPr txBox="1"/>
          <p:nvPr/>
        </p:nvSpPr>
        <p:spPr>
          <a:xfrm>
            <a:off x="3334661" y="338025"/>
            <a:ext cx="5536351" cy="13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2286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leverages cutting-edge technology to enhance digital communication through synthesized audio messages.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>
            <a:off x="368928" y="2546213"/>
            <a:ext cx="5536350" cy="171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a chat application that reads out text messages in audio format, when clicked on the message.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blue and white logo with a black background&#10;&#10;Description automatically generated">
            <a:extLst>
              <a:ext uri="{FF2B5EF4-FFF2-40B4-BE49-F238E27FC236}">
                <a16:creationId xmlns:a16="http://schemas.microsoft.com/office/drawing/2014/main" id="{7EA8BEC5-E548-0CFF-6098-2D9B1F58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03" y="176437"/>
            <a:ext cx="2781300" cy="1647825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5769F6A-D2D5-9573-1238-DB10E271C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952" y="2769405"/>
            <a:ext cx="1490558" cy="14905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5"/>
          <p:cNvGrpSpPr/>
          <p:nvPr/>
        </p:nvGrpSpPr>
        <p:grpSpPr>
          <a:xfrm>
            <a:off x="4114800" y="539000"/>
            <a:ext cx="797276" cy="805972"/>
            <a:chOff x="0" y="0"/>
            <a:chExt cx="812800" cy="812800"/>
          </a:xfrm>
        </p:grpSpPr>
        <p:sp>
          <p:nvSpPr>
            <p:cNvPr id="250" name="Google Shape;250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45"/>
          <p:cNvSpPr/>
          <p:nvPr/>
        </p:nvSpPr>
        <p:spPr>
          <a:xfrm>
            <a:off x="4325631" y="760633"/>
            <a:ext cx="375517" cy="379027"/>
          </a:xfrm>
          <a:custGeom>
            <a:avLst/>
            <a:gdLst/>
            <a:ahLst/>
            <a:cxnLst/>
            <a:rect l="l" t="t" r="r" b="b"/>
            <a:pathLst>
              <a:path w="467934" h="467934" extrusionOk="0">
                <a:moveTo>
                  <a:pt x="0" y="0"/>
                </a:moveTo>
                <a:lnTo>
                  <a:pt x="467933" y="0"/>
                </a:lnTo>
                <a:lnTo>
                  <a:pt x="467933" y="467933"/>
                </a:lnTo>
                <a:lnTo>
                  <a:pt x="0" y="467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53" name="Google Shape;253;p45"/>
          <p:cNvGrpSpPr/>
          <p:nvPr/>
        </p:nvGrpSpPr>
        <p:grpSpPr>
          <a:xfrm>
            <a:off x="4114800" y="2122062"/>
            <a:ext cx="797370" cy="805978"/>
            <a:chOff x="0" y="0"/>
            <a:chExt cx="1324315" cy="1324315"/>
          </a:xfrm>
        </p:grpSpPr>
        <p:grpSp>
          <p:nvGrpSpPr>
            <p:cNvPr id="254" name="Google Shape;254;p45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55" name="Google Shape;255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7" name="Google Shape;257;p45"/>
            <p:cNvSpPr/>
            <p:nvPr/>
          </p:nvSpPr>
          <p:spPr>
            <a:xfrm>
              <a:off x="331856" y="331856"/>
              <a:ext cx="660604" cy="660604"/>
            </a:xfrm>
            <a:custGeom>
              <a:avLst/>
              <a:gdLst/>
              <a:ahLst/>
              <a:cxnLst/>
              <a:rect l="l" t="t" r="r" b="b"/>
              <a:pathLst>
                <a:path w="660604" h="660604" extrusionOk="0">
                  <a:moveTo>
                    <a:pt x="0" y="0"/>
                  </a:moveTo>
                  <a:lnTo>
                    <a:pt x="660603" y="0"/>
                  </a:lnTo>
                  <a:lnTo>
                    <a:pt x="660603" y="660603"/>
                  </a:lnTo>
                  <a:lnTo>
                    <a:pt x="0" y="6606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58" name="Google Shape;258;p45"/>
          <p:cNvGrpSpPr/>
          <p:nvPr/>
        </p:nvGrpSpPr>
        <p:grpSpPr>
          <a:xfrm>
            <a:off x="4114800" y="3689784"/>
            <a:ext cx="797370" cy="805978"/>
            <a:chOff x="0" y="0"/>
            <a:chExt cx="1324315" cy="1324315"/>
          </a:xfrm>
        </p:grpSpPr>
        <p:grpSp>
          <p:nvGrpSpPr>
            <p:cNvPr id="259" name="Google Shape;259;p45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60" name="Google Shape;260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2" name="Google Shape;262;p45"/>
            <p:cNvSpPr/>
            <p:nvPr/>
          </p:nvSpPr>
          <p:spPr>
            <a:xfrm>
              <a:off x="331856" y="342900"/>
              <a:ext cx="660604" cy="660604"/>
            </a:xfrm>
            <a:custGeom>
              <a:avLst/>
              <a:gdLst/>
              <a:ahLst/>
              <a:cxnLst/>
              <a:rect l="l" t="t" r="r" b="b"/>
              <a:pathLst>
                <a:path w="660604" h="660604" extrusionOk="0">
                  <a:moveTo>
                    <a:pt x="0" y="0"/>
                  </a:moveTo>
                  <a:lnTo>
                    <a:pt x="660603" y="0"/>
                  </a:lnTo>
                  <a:lnTo>
                    <a:pt x="660603" y="660604"/>
                  </a:lnTo>
                  <a:lnTo>
                    <a:pt x="0" y="660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63" name="Google Shape;263;p45"/>
          <p:cNvSpPr txBox="1"/>
          <p:nvPr/>
        </p:nvSpPr>
        <p:spPr>
          <a:xfrm>
            <a:off x="5245475" y="760640"/>
            <a:ext cx="3977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C503D"/>
                </a:solidFill>
              </a:rPr>
              <a:t>Text to Speech Conversion</a:t>
            </a:r>
            <a:endParaRPr sz="900" dirty="0"/>
          </a:p>
        </p:txBody>
      </p:sp>
      <p:sp>
        <p:nvSpPr>
          <p:cNvPr id="264" name="Google Shape;264;p45"/>
          <p:cNvSpPr txBox="1"/>
          <p:nvPr/>
        </p:nvSpPr>
        <p:spPr>
          <a:xfrm>
            <a:off x="5245474" y="3936613"/>
            <a:ext cx="47559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C503D"/>
                </a:solidFill>
              </a:rPr>
              <a:t>TTS – App Integration</a:t>
            </a:r>
            <a:endParaRPr sz="1300" dirty="0"/>
          </a:p>
        </p:txBody>
      </p:sp>
      <p:sp>
        <p:nvSpPr>
          <p:cNvPr id="265" name="Google Shape;265;p45"/>
          <p:cNvSpPr txBox="1"/>
          <p:nvPr/>
        </p:nvSpPr>
        <p:spPr>
          <a:xfrm>
            <a:off x="5245469" y="2387615"/>
            <a:ext cx="3209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C503D"/>
                </a:solidFill>
              </a:rPr>
              <a:t>Application Development</a:t>
            </a:r>
            <a:endParaRPr sz="1300" dirty="0"/>
          </a:p>
        </p:txBody>
      </p:sp>
      <p:sp>
        <p:nvSpPr>
          <p:cNvPr id="266" name="Google Shape;266;p45"/>
          <p:cNvSpPr txBox="1"/>
          <p:nvPr/>
        </p:nvSpPr>
        <p:spPr>
          <a:xfrm>
            <a:off x="445897" y="2217751"/>
            <a:ext cx="275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  <a:endParaRPr sz="1300" b="1"/>
          </a:p>
        </p:txBody>
      </p:sp>
      <p:sp>
        <p:nvSpPr>
          <p:cNvPr id="267" name="Google Shape;267;p45"/>
          <p:cNvSpPr/>
          <p:nvPr/>
        </p:nvSpPr>
        <p:spPr>
          <a:xfrm>
            <a:off x="396431" y="995665"/>
            <a:ext cx="8233916" cy="4147835"/>
          </a:xfrm>
          <a:custGeom>
            <a:avLst/>
            <a:gdLst/>
            <a:ahLst/>
            <a:cxnLst/>
            <a:rect l="l" t="t" r="r" b="b"/>
            <a:pathLst>
              <a:path w="16467832" h="8295670" extrusionOk="0">
                <a:moveTo>
                  <a:pt x="0" y="0"/>
                </a:moveTo>
                <a:lnTo>
                  <a:pt x="16467832" y="0"/>
                </a:lnTo>
                <a:lnTo>
                  <a:pt x="16467832" y="8295671"/>
                </a:lnTo>
                <a:lnTo>
                  <a:pt x="0" y="8295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2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7"/>
          <p:cNvGrpSpPr/>
          <p:nvPr/>
        </p:nvGrpSpPr>
        <p:grpSpPr>
          <a:xfrm>
            <a:off x="1334160" y="1231562"/>
            <a:ext cx="496619" cy="496619"/>
            <a:chOff x="0" y="0"/>
            <a:chExt cx="1324315" cy="1324315"/>
          </a:xfrm>
        </p:grpSpPr>
        <p:grpSp>
          <p:nvGrpSpPr>
            <p:cNvPr id="287" name="Google Shape;287;p47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88" name="Google Shape;288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" name="Google Shape;290;p47"/>
            <p:cNvSpPr/>
            <p:nvPr/>
          </p:nvSpPr>
          <p:spPr>
            <a:xfrm>
              <a:off x="308053" y="331856"/>
              <a:ext cx="660604" cy="660604"/>
            </a:xfrm>
            <a:custGeom>
              <a:avLst/>
              <a:gdLst/>
              <a:ahLst/>
              <a:cxnLst/>
              <a:rect l="l" t="t" r="r" b="b"/>
              <a:pathLst>
                <a:path w="660604" h="660604" extrusionOk="0">
                  <a:moveTo>
                    <a:pt x="0" y="0"/>
                  </a:moveTo>
                  <a:lnTo>
                    <a:pt x="660603" y="0"/>
                  </a:lnTo>
                  <a:lnTo>
                    <a:pt x="660603" y="660603"/>
                  </a:lnTo>
                  <a:lnTo>
                    <a:pt x="0" y="6606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91" name="Google Shape;291;p47"/>
          <p:cNvGrpSpPr/>
          <p:nvPr/>
        </p:nvGrpSpPr>
        <p:grpSpPr>
          <a:xfrm>
            <a:off x="1330122" y="3098785"/>
            <a:ext cx="496619" cy="496619"/>
            <a:chOff x="0" y="0"/>
            <a:chExt cx="1324315" cy="1324315"/>
          </a:xfrm>
        </p:grpSpPr>
        <p:grpSp>
          <p:nvGrpSpPr>
            <p:cNvPr id="292" name="Google Shape;292;p47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93" name="Google Shape;293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5" name="Google Shape;295;p47"/>
            <p:cNvSpPr/>
            <p:nvPr/>
          </p:nvSpPr>
          <p:spPr>
            <a:xfrm>
              <a:off x="331028" y="331442"/>
              <a:ext cx="661432" cy="661432"/>
            </a:xfrm>
            <a:custGeom>
              <a:avLst/>
              <a:gdLst/>
              <a:ahLst/>
              <a:cxnLst/>
              <a:rect l="l" t="t" r="r" b="b"/>
              <a:pathLst>
                <a:path w="661432" h="661432" extrusionOk="0">
                  <a:moveTo>
                    <a:pt x="0" y="0"/>
                  </a:moveTo>
                  <a:lnTo>
                    <a:pt x="661431" y="0"/>
                  </a:lnTo>
                  <a:lnTo>
                    <a:pt x="661431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96" name="Google Shape;296;p47"/>
          <p:cNvGrpSpPr/>
          <p:nvPr/>
        </p:nvGrpSpPr>
        <p:grpSpPr>
          <a:xfrm>
            <a:off x="5995061" y="1231562"/>
            <a:ext cx="496618" cy="496619"/>
            <a:chOff x="0" y="0"/>
            <a:chExt cx="1324315" cy="1324315"/>
          </a:xfrm>
        </p:grpSpPr>
        <p:grpSp>
          <p:nvGrpSpPr>
            <p:cNvPr id="297" name="Google Shape;297;p47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98" name="Google Shape;298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" name="Google Shape;300;p47"/>
            <p:cNvSpPr/>
            <p:nvPr/>
          </p:nvSpPr>
          <p:spPr>
            <a:xfrm>
              <a:off x="331856" y="342900"/>
              <a:ext cx="660604" cy="660604"/>
            </a:xfrm>
            <a:custGeom>
              <a:avLst/>
              <a:gdLst/>
              <a:ahLst/>
              <a:cxnLst/>
              <a:rect l="l" t="t" r="r" b="b"/>
              <a:pathLst>
                <a:path w="660604" h="660604" extrusionOk="0">
                  <a:moveTo>
                    <a:pt x="0" y="0"/>
                  </a:moveTo>
                  <a:lnTo>
                    <a:pt x="660603" y="0"/>
                  </a:lnTo>
                  <a:lnTo>
                    <a:pt x="660603" y="660604"/>
                  </a:lnTo>
                  <a:lnTo>
                    <a:pt x="0" y="660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301" name="Google Shape;301;p47"/>
          <p:cNvGrpSpPr/>
          <p:nvPr/>
        </p:nvGrpSpPr>
        <p:grpSpPr>
          <a:xfrm>
            <a:off x="5995061" y="3122064"/>
            <a:ext cx="496618" cy="496619"/>
            <a:chOff x="0" y="0"/>
            <a:chExt cx="1324315" cy="1324315"/>
          </a:xfrm>
        </p:grpSpPr>
        <p:grpSp>
          <p:nvGrpSpPr>
            <p:cNvPr id="302" name="Google Shape;302;p47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303" name="Google Shape;303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5" name="Google Shape;305;p47"/>
            <p:cNvSpPr/>
            <p:nvPr/>
          </p:nvSpPr>
          <p:spPr>
            <a:xfrm>
              <a:off x="331442" y="331442"/>
              <a:ext cx="661432" cy="661432"/>
            </a:xfrm>
            <a:custGeom>
              <a:avLst/>
              <a:gdLst/>
              <a:ahLst/>
              <a:cxnLst/>
              <a:rect l="l" t="t" r="r" b="b"/>
              <a:pathLst>
                <a:path w="661432" h="661432" extrusionOk="0">
                  <a:moveTo>
                    <a:pt x="0" y="0"/>
                  </a:moveTo>
                  <a:lnTo>
                    <a:pt x="661431" y="0"/>
                  </a:lnTo>
                  <a:lnTo>
                    <a:pt x="661431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06" name="Google Shape;306;p47"/>
          <p:cNvSpPr txBox="1"/>
          <p:nvPr/>
        </p:nvSpPr>
        <p:spPr>
          <a:xfrm>
            <a:off x="1085840" y="252314"/>
            <a:ext cx="69723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Uses/Advantages</a:t>
            </a:r>
            <a:endParaRPr sz="700" dirty="0"/>
          </a:p>
        </p:txBody>
      </p:sp>
      <p:sp>
        <p:nvSpPr>
          <p:cNvPr id="307" name="Google Shape;307;p47"/>
          <p:cNvSpPr txBox="1"/>
          <p:nvPr/>
        </p:nvSpPr>
        <p:spPr>
          <a:xfrm>
            <a:off x="1334160" y="1937092"/>
            <a:ext cx="23941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Accessibility</a:t>
            </a:r>
            <a:endParaRPr lang="en-US" sz="700" dirty="0"/>
          </a:p>
        </p:txBody>
      </p:sp>
      <p:sp>
        <p:nvSpPr>
          <p:cNvPr id="308" name="Google Shape;308;p47"/>
          <p:cNvSpPr txBox="1"/>
          <p:nvPr/>
        </p:nvSpPr>
        <p:spPr>
          <a:xfrm>
            <a:off x="5995058" y="1929000"/>
            <a:ext cx="1869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Enhanced multitasking</a:t>
            </a:r>
            <a:endParaRPr sz="700" dirty="0"/>
          </a:p>
        </p:txBody>
      </p:sp>
      <p:sp>
        <p:nvSpPr>
          <p:cNvPr id="309" name="Google Shape;309;p47"/>
          <p:cNvSpPr txBox="1"/>
          <p:nvPr/>
        </p:nvSpPr>
        <p:spPr>
          <a:xfrm>
            <a:off x="1330121" y="3796599"/>
            <a:ext cx="219731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Increased Convinience</a:t>
            </a:r>
            <a:endParaRPr sz="700" dirty="0"/>
          </a:p>
        </p:txBody>
      </p:sp>
      <p:sp>
        <p:nvSpPr>
          <p:cNvPr id="310" name="Google Shape;310;p47"/>
          <p:cNvSpPr txBox="1"/>
          <p:nvPr/>
        </p:nvSpPr>
        <p:spPr>
          <a:xfrm>
            <a:off x="5995058" y="3819876"/>
            <a:ext cx="177825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Friendliness</a:t>
            </a:r>
            <a:endParaRPr sz="700" dirty="0"/>
          </a:p>
        </p:txBody>
      </p:sp>
      <p:sp>
        <p:nvSpPr>
          <p:cNvPr id="311" name="Google Shape;311;p47"/>
          <p:cNvSpPr txBox="1"/>
          <p:nvPr/>
        </p:nvSpPr>
        <p:spPr>
          <a:xfrm>
            <a:off x="1334160" y="2264641"/>
            <a:ext cx="1729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Accessible to Visually impaired users and elders.</a:t>
            </a:r>
            <a:endParaRPr lang="en-US" sz="100" dirty="0"/>
          </a:p>
        </p:txBody>
      </p:sp>
      <p:sp>
        <p:nvSpPr>
          <p:cNvPr id="312" name="Google Shape;312;p47"/>
          <p:cNvSpPr txBox="1"/>
          <p:nvPr/>
        </p:nvSpPr>
        <p:spPr>
          <a:xfrm>
            <a:off x="5995061" y="2507195"/>
            <a:ext cx="17298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C503D"/>
                </a:solidFill>
              </a:rPr>
              <a:t>Useful in situations like driving and multitasking</a:t>
            </a:r>
            <a:endParaRPr sz="700" dirty="0"/>
          </a:p>
        </p:txBody>
      </p:sp>
      <p:sp>
        <p:nvSpPr>
          <p:cNvPr id="313" name="Google Shape;313;p47"/>
          <p:cNvSpPr txBox="1"/>
          <p:nvPr/>
        </p:nvSpPr>
        <p:spPr>
          <a:xfrm>
            <a:off x="1330122" y="4122568"/>
            <a:ext cx="17298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C503D"/>
                </a:solidFill>
              </a:rPr>
              <a:t>Increased convenience in reading lengthy messages</a:t>
            </a:r>
            <a:endParaRPr sz="700" dirty="0"/>
          </a:p>
        </p:txBody>
      </p:sp>
      <p:sp>
        <p:nvSpPr>
          <p:cNvPr id="314" name="Google Shape;314;p47"/>
          <p:cNvSpPr txBox="1"/>
          <p:nvPr/>
        </p:nvSpPr>
        <p:spPr>
          <a:xfrm>
            <a:off x="5995061" y="4145847"/>
            <a:ext cx="17298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C503D"/>
                </a:solidFill>
              </a:rPr>
              <a:t>User friendly interface with reduced cognitive load</a:t>
            </a:r>
            <a:endParaRPr sz="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/>
          <p:nvPr/>
        </p:nvSpPr>
        <p:spPr>
          <a:xfrm rot="10800000">
            <a:off x="2768950" y="3378562"/>
            <a:ext cx="3606100" cy="2753749"/>
          </a:xfrm>
          <a:custGeom>
            <a:avLst/>
            <a:gdLst/>
            <a:ahLst/>
            <a:cxnLst/>
            <a:rect l="l" t="t" r="r" b="b"/>
            <a:pathLst>
              <a:path w="7212201" h="5507499" extrusionOk="0">
                <a:moveTo>
                  <a:pt x="0" y="0"/>
                </a:moveTo>
                <a:lnTo>
                  <a:pt x="7212200" y="0"/>
                </a:lnTo>
                <a:lnTo>
                  <a:pt x="7212200" y="5507499"/>
                </a:lnTo>
                <a:lnTo>
                  <a:pt x="0" y="5507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</p:sp>
      <p:sp>
        <p:nvSpPr>
          <p:cNvPr id="273" name="Google Shape;273;p46"/>
          <p:cNvSpPr/>
          <p:nvPr/>
        </p:nvSpPr>
        <p:spPr>
          <a:xfrm>
            <a:off x="-711994" y="-271462"/>
            <a:ext cx="3852863" cy="3852863"/>
          </a:xfrm>
          <a:custGeom>
            <a:avLst/>
            <a:gdLst/>
            <a:ahLst/>
            <a:cxnLst/>
            <a:rect l="l" t="t" r="r" b="b"/>
            <a:pathLst>
              <a:path w="7705725" h="7705725" extrusionOk="0">
                <a:moveTo>
                  <a:pt x="0" y="0"/>
                </a:moveTo>
                <a:lnTo>
                  <a:pt x="7705726" y="0"/>
                </a:lnTo>
                <a:lnTo>
                  <a:pt x="7705726" y="7705725"/>
                </a:lnTo>
                <a:lnTo>
                  <a:pt x="0" y="7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4" name="Google Shape;274;p46"/>
          <p:cNvSpPr txBox="1"/>
          <p:nvPr/>
        </p:nvSpPr>
        <p:spPr>
          <a:xfrm>
            <a:off x="1113925" y="2762809"/>
            <a:ext cx="67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Workflow and Implementation</a:t>
            </a:r>
            <a:endParaRPr sz="4000" dirty="0">
              <a:solidFill>
                <a:srgbClr val="42AB16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5" name="Google Shape;275;p46"/>
          <p:cNvSpPr/>
          <p:nvPr/>
        </p:nvSpPr>
        <p:spPr>
          <a:xfrm>
            <a:off x="6076950" y="-934211"/>
            <a:ext cx="3564286" cy="3505962"/>
          </a:xfrm>
          <a:custGeom>
            <a:avLst/>
            <a:gdLst/>
            <a:ahLst/>
            <a:cxnLst/>
            <a:rect l="l" t="t" r="r" b="b"/>
            <a:pathLst>
              <a:path w="7128573" h="7011923" extrusionOk="0">
                <a:moveTo>
                  <a:pt x="0" y="0"/>
                </a:moveTo>
                <a:lnTo>
                  <a:pt x="7128573" y="0"/>
                </a:lnTo>
                <a:lnTo>
                  <a:pt x="7128573" y="7011923"/>
                </a:lnTo>
                <a:lnTo>
                  <a:pt x="0" y="701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6" name="Google Shape;276;p46"/>
          <p:cNvGrpSpPr/>
          <p:nvPr/>
        </p:nvGrpSpPr>
        <p:grpSpPr>
          <a:xfrm>
            <a:off x="4176815" y="1561872"/>
            <a:ext cx="790370" cy="790370"/>
            <a:chOff x="0" y="0"/>
            <a:chExt cx="2107652" cy="2107652"/>
          </a:xfrm>
        </p:grpSpPr>
        <p:grpSp>
          <p:nvGrpSpPr>
            <p:cNvPr id="277" name="Google Shape;277;p46"/>
            <p:cNvGrpSpPr/>
            <p:nvPr/>
          </p:nvGrpSpPr>
          <p:grpSpPr>
            <a:xfrm>
              <a:off x="0" y="0"/>
              <a:ext cx="2107652" cy="2107652"/>
              <a:chOff x="0" y="0"/>
              <a:chExt cx="812800" cy="812800"/>
            </a:xfrm>
          </p:grpSpPr>
          <p:sp>
            <p:nvSpPr>
              <p:cNvPr id="278" name="Google Shape;278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" name="Google Shape;280;p46"/>
            <p:cNvSpPr/>
            <p:nvPr/>
          </p:nvSpPr>
          <p:spPr>
            <a:xfrm>
              <a:off x="513551" y="529921"/>
              <a:ext cx="1080551" cy="1080551"/>
            </a:xfrm>
            <a:custGeom>
              <a:avLst/>
              <a:gdLst/>
              <a:ahLst/>
              <a:cxnLst/>
              <a:rect l="l" t="t" r="r" b="b"/>
              <a:pathLst>
                <a:path w="1080551" h="1080551" extrusionOk="0">
                  <a:moveTo>
                    <a:pt x="0" y="0"/>
                  </a:moveTo>
                  <a:lnTo>
                    <a:pt x="1080551" y="0"/>
                  </a:lnTo>
                  <a:lnTo>
                    <a:pt x="1080551" y="1080551"/>
                  </a:lnTo>
                  <a:lnTo>
                    <a:pt x="0" y="10805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81" name="Google Shape;281;p46"/>
          <p:cNvSpPr txBox="1"/>
          <p:nvPr/>
        </p:nvSpPr>
        <p:spPr>
          <a:xfrm>
            <a:off x="4419381" y="1783513"/>
            <a:ext cx="37905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3"/>
          <p:cNvPicPr preferRelativeResize="0"/>
          <p:nvPr/>
        </p:nvPicPr>
        <p:blipFill rotWithShape="1">
          <a:blip r:embed="rId3">
            <a:alphaModFix/>
          </a:blip>
          <a:srcRect l="7483" t="13582" r="6302" b="13980"/>
          <a:stretch/>
        </p:blipFill>
        <p:spPr>
          <a:xfrm>
            <a:off x="4284286" y="0"/>
            <a:ext cx="4229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5;p49">
            <a:extLst>
              <a:ext uri="{FF2B5EF4-FFF2-40B4-BE49-F238E27FC236}">
                <a16:creationId xmlns:a16="http://schemas.microsoft.com/office/drawing/2014/main" id="{B88CE2E2-462E-1490-B94A-A873D005E4CD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706526" y="173421"/>
            <a:ext cx="3459507" cy="47848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74;p46">
            <a:extLst>
              <a:ext uri="{FF2B5EF4-FFF2-40B4-BE49-F238E27FC236}">
                <a16:creationId xmlns:a16="http://schemas.microsoft.com/office/drawing/2014/main" id="{1D35B928-DB76-91B0-BCBC-F6F857779B9F}"/>
              </a:ext>
            </a:extLst>
          </p:cNvPr>
          <p:cNvSpPr txBox="1"/>
          <p:nvPr/>
        </p:nvSpPr>
        <p:spPr>
          <a:xfrm>
            <a:off x="223174" y="1391209"/>
            <a:ext cx="359208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Workflow of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Text-to-Speech system</a:t>
            </a:r>
            <a:endParaRPr sz="4000" dirty="0">
              <a:solidFill>
                <a:srgbClr val="42AB16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 l="19093" t="32482" r="19093" b="30509"/>
          <a:stretch/>
        </p:blipFill>
        <p:spPr>
          <a:xfrm>
            <a:off x="323179" y="236486"/>
            <a:ext cx="5628290" cy="461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iagram of a chat application&#10;&#10;Description automatically generated">
            <a:extLst>
              <a:ext uri="{FF2B5EF4-FFF2-40B4-BE49-F238E27FC236}">
                <a16:creationId xmlns:a16="http://schemas.microsoft.com/office/drawing/2014/main" id="{153D0C4F-E7F6-CA7B-28CD-58B6CA5B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00" y="588745"/>
            <a:ext cx="4929805" cy="3943844"/>
          </a:xfrm>
          <a:prstGeom prst="rect">
            <a:avLst/>
          </a:prstGeom>
        </p:spPr>
      </p:pic>
      <p:sp>
        <p:nvSpPr>
          <p:cNvPr id="3" name="Google Shape;274;p46">
            <a:extLst>
              <a:ext uri="{FF2B5EF4-FFF2-40B4-BE49-F238E27FC236}">
                <a16:creationId xmlns:a16="http://schemas.microsoft.com/office/drawing/2014/main" id="{692548CC-7014-D7E1-64EE-314DCF77130F}"/>
              </a:ext>
            </a:extLst>
          </p:cNvPr>
          <p:cNvSpPr txBox="1"/>
          <p:nvPr/>
        </p:nvSpPr>
        <p:spPr>
          <a:xfrm>
            <a:off x="5875111" y="1807470"/>
            <a:ext cx="315064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Workflow of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</a:t>
            </a:r>
            <a:endParaRPr sz="4000" dirty="0">
              <a:solidFill>
                <a:srgbClr val="42AB16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164</Words>
  <Application>Microsoft Office PowerPoint</Application>
  <PresentationFormat>On-screen Show 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Helvetica Neue</vt:lpstr>
      <vt:lpstr>Arial</vt:lpstr>
      <vt:lpstr>Libre Baskerville</vt:lpstr>
      <vt:lpstr>Calibri</vt:lpstr>
      <vt:lpstr>League Spartan</vt:lpstr>
      <vt:lpstr>Simple Light</vt:lpstr>
      <vt:lpstr>33_DynamicLight</vt:lpstr>
      <vt:lpstr>Office Theme</vt:lpstr>
      <vt:lpstr>VoiceChat –  Bringing chats to life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VoiceChat –  Bringing chats to life using Deep Learning</dc:title>
  <cp:lastModifiedBy>Kommireddi, Laxman Vikas</cp:lastModifiedBy>
  <cp:revision>6</cp:revision>
  <dcterms:modified xsi:type="dcterms:W3CDTF">2024-04-05T15:55:38Z</dcterms:modified>
</cp:coreProperties>
</file>